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4.xml" ContentType="application/vnd.openxmlformats-officedocument.theme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242" r:id="rId5"/>
    <p:sldMasterId id="2147484261" r:id="rId6"/>
    <p:sldMasterId id="2147484280" r:id="rId7"/>
    <p:sldMasterId id="2147484299" r:id="rId8"/>
  </p:sldMasterIdLst>
  <p:notesMasterIdLst>
    <p:notesMasterId r:id="rId18"/>
  </p:notesMasterIdLst>
  <p:handoutMasterIdLst>
    <p:handoutMasterId r:id="rId19"/>
  </p:handoutMasterIdLst>
  <p:sldIdLst>
    <p:sldId id="4068" r:id="rId9"/>
    <p:sldId id="4097" r:id="rId10"/>
    <p:sldId id="4121" r:id="rId11"/>
    <p:sldId id="4122" r:id="rId12"/>
    <p:sldId id="4123" r:id="rId13"/>
    <p:sldId id="4127" r:id="rId14"/>
    <p:sldId id="4128" r:id="rId15"/>
    <p:sldId id="4124" r:id="rId16"/>
    <p:sldId id="4095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E2CAF-0618-406A-B119-B54803432B8C}" v="1" dt="2022-07-28T08:25:29.79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7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752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na Krishna Murthy" userId="ebbd8081-ff17-4e68-8a67-85c3cc5ae6db" providerId="ADAL" clId="{D8AE2CAF-0618-406A-B119-B54803432B8C}"/>
    <pc:docChg chg="undo redo custSel delSld modSld">
      <pc:chgData name="Sahana Krishna Murthy" userId="ebbd8081-ff17-4e68-8a67-85c3cc5ae6db" providerId="ADAL" clId="{D8AE2CAF-0618-406A-B119-B54803432B8C}" dt="2022-07-28T08:29:13.954" v="79" actId="2696"/>
      <pc:docMkLst>
        <pc:docMk/>
      </pc:docMkLst>
      <pc:sldChg chg="addSp modSp mod">
        <pc:chgData name="Sahana Krishna Murthy" userId="ebbd8081-ff17-4e68-8a67-85c3cc5ae6db" providerId="ADAL" clId="{D8AE2CAF-0618-406A-B119-B54803432B8C}" dt="2022-07-28T08:27:53.540" v="77" actId="1035"/>
        <pc:sldMkLst>
          <pc:docMk/>
          <pc:sldMk cId="1758270140" sldId="4068"/>
        </pc:sldMkLst>
        <pc:spChg chg="mod">
          <ac:chgData name="Sahana Krishna Murthy" userId="ebbd8081-ff17-4e68-8a67-85c3cc5ae6db" providerId="ADAL" clId="{D8AE2CAF-0618-406A-B119-B54803432B8C}" dt="2022-07-28T08:27:30.912" v="49" actId="122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ahana Krishna Murthy" userId="ebbd8081-ff17-4e68-8a67-85c3cc5ae6db" providerId="ADAL" clId="{D8AE2CAF-0618-406A-B119-B54803432B8C}" dt="2022-07-28T08:27:49.037" v="66" actId="255"/>
          <ac:spMkLst>
            <pc:docMk/>
            <pc:sldMk cId="1758270140" sldId="4068"/>
            <ac:spMk id="3" creationId="{15D534CE-AD25-A743-8C1A-0F56DB508061}"/>
          </ac:spMkLst>
        </pc:spChg>
        <pc:spChg chg="add mod">
          <ac:chgData name="Sahana Krishna Murthy" userId="ebbd8081-ff17-4e68-8a67-85c3cc5ae6db" providerId="ADAL" clId="{D8AE2CAF-0618-406A-B119-B54803432B8C}" dt="2022-07-28T08:27:53.540" v="77" actId="1035"/>
          <ac:spMkLst>
            <pc:docMk/>
            <pc:sldMk cId="1758270140" sldId="4068"/>
            <ac:spMk id="4" creationId="{2F85EEDD-0D90-6919-2819-5E0CA97438BE}"/>
          </ac:spMkLst>
        </pc:spChg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536172119" sldId="4069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130973507" sldId="4071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994690235" sldId="4072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3842313476" sldId="4074"/>
        </pc:sldMkLst>
      </pc:sldChg>
      <pc:sldChg chg="del">
        <pc:chgData name="Sahana Krishna Murthy" userId="ebbd8081-ff17-4e68-8a67-85c3cc5ae6db" providerId="ADAL" clId="{D8AE2CAF-0618-406A-B119-B54803432B8C}" dt="2022-07-28T08:29:13.954" v="79" actId="2696"/>
        <pc:sldMkLst>
          <pc:docMk/>
          <pc:sldMk cId="1300792215" sldId="4077"/>
        </pc:sldMkLst>
      </pc:sldChg>
      <pc:sldChg chg="del">
        <pc:chgData name="Sahana Krishna Murthy" userId="ebbd8081-ff17-4e68-8a67-85c3cc5ae6db" providerId="ADAL" clId="{D8AE2CAF-0618-406A-B119-B54803432B8C}" dt="2022-07-28T08:29:13.954" v="79" actId="2696"/>
        <pc:sldMkLst>
          <pc:docMk/>
          <pc:sldMk cId="2525176763" sldId="4078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56559908" sldId="4084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330526189" sldId="4085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70934247" sldId="4086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4211359032" sldId="4087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042210379" sldId="4088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130847721" sldId="4089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912961806" sldId="4090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039188297" sldId="4092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094589769" sldId="4093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819634671" sldId="4094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563062423" sldId="4096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4075345425" sldId="4099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3006783023" sldId="4100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72557545" sldId="4101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453056233" sldId="4102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632870677" sldId="4103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807413294" sldId="4104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3819548100" sldId="4105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381650652" sldId="4106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388930972" sldId="4107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182529409" sldId="4108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754943654" sldId="4109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377529707" sldId="4110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332365947" sldId="4111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698979330" sldId="4112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78529767" sldId="4113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564461697" sldId="4114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03459598" sldId="4115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4209951817" sldId="4116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1839949629" sldId="4117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4227530147" sldId="4118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562254164" sldId="4119"/>
        </pc:sldMkLst>
      </pc:sldChg>
      <pc:sldChg chg="del">
        <pc:chgData name="Sahana Krishna Murthy" userId="ebbd8081-ff17-4e68-8a67-85c3cc5ae6db" providerId="ADAL" clId="{D8AE2CAF-0618-406A-B119-B54803432B8C}" dt="2022-07-28T08:29:13.954" v="79" actId="2696"/>
        <pc:sldMkLst>
          <pc:docMk/>
          <pc:sldMk cId="2957310614" sldId="4120"/>
        </pc:sldMkLst>
      </pc:sldChg>
      <pc:sldChg chg="del">
        <pc:chgData name="Sahana Krishna Murthy" userId="ebbd8081-ff17-4e68-8a67-85c3cc5ae6db" providerId="ADAL" clId="{D8AE2CAF-0618-406A-B119-B54803432B8C}" dt="2022-07-28T08:29:07.057" v="78" actId="2696"/>
        <pc:sldMkLst>
          <pc:docMk/>
          <pc:sldMk cId="2044808115" sldId="41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2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8906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5641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405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8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22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16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59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536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25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5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0590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799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895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8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4964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22269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28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07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6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88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25023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58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90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73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44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4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88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3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2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934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26275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34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33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58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3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6606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3127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54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277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99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6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89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8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53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162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70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21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47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6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2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73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75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163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7809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6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1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51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60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44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873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10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03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4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913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727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76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4124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322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16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7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3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7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84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13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11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6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24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68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3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34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43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3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3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38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60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32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3296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1850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082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224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2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60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04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32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68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0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5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583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61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702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3080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924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2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99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195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74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2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96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181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66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61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53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82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23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74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9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31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552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20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302" r:id="rId4"/>
    <p:sldLayoutId id="2147484301" r:id="rId5"/>
    <p:sldLayoutId id="2147483760" r:id="rId6"/>
    <p:sldLayoutId id="2147483885" r:id="rId7"/>
    <p:sldLayoutId id="2147484007" r:id="rId8"/>
    <p:sldLayoutId id="2147483762" r:id="rId9"/>
    <p:sldLayoutId id="2147484152" r:id="rId10"/>
    <p:sldLayoutId id="2147484156" r:id="rId11"/>
    <p:sldLayoutId id="2147484238" r:id="rId12"/>
    <p:sldLayoutId id="2147484303" r:id="rId13"/>
    <p:sldLayoutId id="2147484209" r:id="rId14"/>
    <p:sldLayoutId id="2147484304" r:id="rId15"/>
    <p:sldLayoutId id="2147484341" r:id="rId16"/>
    <p:sldLayoutId id="2147484210" r:id="rId17"/>
    <p:sldLayoutId id="2147484305" r:id="rId18"/>
    <p:sldLayoutId id="2147484342" r:id="rId19"/>
    <p:sldLayoutId id="2147484211" r:id="rId20"/>
    <p:sldLayoutId id="2147484306" r:id="rId21"/>
    <p:sldLayoutId id="2147484343" r:id="rId22"/>
    <p:sldLayoutId id="2147484212" r:id="rId23"/>
    <p:sldLayoutId id="2147484307" r:id="rId24"/>
    <p:sldLayoutId id="2147484344" r:id="rId25"/>
    <p:sldLayoutId id="2147484213" r:id="rId26"/>
    <p:sldLayoutId id="2147484308" r:id="rId27"/>
    <p:sldLayoutId id="2147484345" r:id="rId28"/>
    <p:sldLayoutId id="2147484214" r:id="rId29"/>
    <p:sldLayoutId id="2147484309" r:id="rId30"/>
    <p:sldLayoutId id="2147484346" r:id="rId31"/>
    <p:sldLayoutId id="2147484055" r:id="rId32"/>
    <p:sldLayoutId id="2147484310" r:id="rId33"/>
    <p:sldLayoutId id="21474838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8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311" r:id="rId4"/>
    <p:sldLayoutId id="2147484312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317" r:id="rId13"/>
    <p:sldLayoutId id="2147484253" r:id="rId14"/>
    <p:sldLayoutId id="2147484318" r:id="rId15"/>
    <p:sldLayoutId id="2147484347" r:id="rId16"/>
    <p:sldLayoutId id="2147484254" r:id="rId17"/>
    <p:sldLayoutId id="2147484319" r:id="rId18"/>
    <p:sldLayoutId id="2147484348" r:id="rId19"/>
    <p:sldLayoutId id="2147484255" r:id="rId20"/>
    <p:sldLayoutId id="2147484320" r:id="rId21"/>
    <p:sldLayoutId id="2147484349" r:id="rId22"/>
    <p:sldLayoutId id="2147484256" r:id="rId23"/>
    <p:sldLayoutId id="2147484321" r:id="rId24"/>
    <p:sldLayoutId id="2147484350" r:id="rId25"/>
    <p:sldLayoutId id="2147484257" r:id="rId26"/>
    <p:sldLayoutId id="2147484322" r:id="rId27"/>
    <p:sldLayoutId id="2147484351" r:id="rId28"/>
    <p:sldLayoutId id="2147484258" r:id="rId29"/>
    <p:sldLayoutId id="2147484323" r:id="rId30"/>
    <p:sldLayoutId id="2147484352" r:id="rId31"/>
    <p:sldLayoutId id="2147484259" r:id="rId32"/>
    <p:sldLayoutId id="2147484324" r:id="rId33"/>
    <p:sldLayoutId id="2147484260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2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313" r:id="rId4"/>
    <p:sldLayoutId id="214748431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  <p:sldLayoutId id="2147484325" r:id="rId13"/>
    <p:sldLayoutId id="2147484272" r:id="rId14"/>
    <p:sldLayoutId id="2147484326" r:id="rId15"/>
    <p:sldLayoutId id="2147484353" r:id="rId16"/>
    <p:sldLayoutId id="2147484273" r:id="rId17"/>
    <p:sldLayoutId id="2147484327" r:id="rId18"/>
    <p:sldLayoutId id="2147484354" r:id="rId19"/>
    <p:sldLayoutId id="2147484274" r:id="rId20"/>
    <p:sldLayoutId id="2147484328" r:id="rId21"/>
    <p:sldLayoutId id="2147484355" r:id="rId22"/>
    <p:sldLayoutId id="2147484275" r:id="rId23"/>
    <p:sldLayoutId id="2147484329" r:id="rId24"/>
    <p:sldLayoutId id="2147484356" r:id="rId25"/>
    <p:sldLayoutId id="2147484276" r:id="rId26"/>
    <p:sldLayoutId id="2147484330" r:id="rId27"/>
    <p:sldLayoutId id="2147484357" r:id="rId28"/>
    <p:sldLayoutId id="2147484277" r:id="rId29"/>
    <p:sldLayoutId id="2147484331" r:id="rId30"/>
    <p:sldLayoutId id="2147484358" r:id="rId31"/>
    <p:sldLayoutId id="2147484278" r:id="rId32"/>
    <p:sldLayoutId id="2147484332" r:id="rId33"/>
    <p:sldLayoutId id="2147484279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4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315" r:id="rId4"/>
    <p:sldLayoutId id="2147484316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333" r:id="rId13"/>
    <p:sldLayoutId id="2147484291" r:id="rId14"/>
    <p:sldLayoutId id="2147484334" r:id="rId15"/>
    <p:sldLayoutId id="2147484359" r:id="rId16"/>
    <p:sldLayoutId id="2147484292" r:id="rId17"/>
    <p:sldLayoutId id="2147484335" r:id="rId18"/>
    <p:sldLayoutId id="2147484360" r:id="rId19"/>
    <p:sldLayoutId id="2147484293" r:id="rId20"/>
    <p:sldLayoutId id="2147484336" r:id="rId21"/>
    <p:sldLayoutId id="2147484361" r:id="rId22"/>
    <p:sldLayoutId id="2147484294" r:id="rId23"/>
    <p:sldLayoutId id="2147484337" r:id="rId24"/>
    <p:sldLayoutId id="2147484362" r:id="rId25"/>
    <p:sldLayoutId id="2147484295" r:id="rId26"/>
    <p:sldLayoutId id="2147484338" r:id="rId27"/>
    <p:sldLayoutId id="2147484363" r:id="rId28"/>
    <p:sldLayoutId id="2147484296" r:id="rId29"/>
    <p:sldLayoutId id="2147484339" r:id="rId30"/>
    <p:sldLayoutId id="2147484364" r:id="rId31"/>
    <p:sldLayoutId id="2147484297" r:id="rId32"/>
    <p:sldLayoutId id="2147484340" r:id="rId33"/>
    <p:sldLayoutId id="2147484298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351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593520"/>
            <a:ext cx="10848975" cy="1363399"/>
          </a:xfrm>
        </p:spPr>
        <p:txBody>
          <a:bodyPr/>
          <a:lstStyle/>
          <a:p>
            <a:pPr algn="ctr"/>
            <a:r>
              <a:rPr lang="en-US" dirty="0">
                <a:latin typeface="Segoe UI Semibold"/>
                <a:cs typeface="Segoe UI Semibold"/>
              </a:rPr>
              <a:t>Data Science Bootcamp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2" y="3228583"/>
            <a:ext cx="10848975" cy="7381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400" dirty="0">
                <a:latin typeface="Segoe UI Light"/>
                <a:cs typeface="Segoe UI Light"/>
              </a:rPr>
              <a:t>Data Visualization with Python</a:t>
            </a:r>
            <a:endParaRPr lang="en-US" sz="3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85EEDD-0D90-6919-2819-5E0CA97438BE}"/>
              </a:ext>
            </a:extLst>
          </p:cNvPr>
          <p:cNvSpPr txBox="1">
            <a:spLocks/>
          </p:cNvSpPr>
          <p:nvPr/>
        </p:nvSpPr>
        <p:spPr>
          <a:xfrm>
            <a:off x="638173" y="4288993"/>
            <a:ext cx="10848975" cy="7381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latin typeface="Segoe UI Light"/>
                <a:cs typeface="Segoe UI Light"/>
              </a:rPr>
              <a:t>Kavita Chopra, Sahana Krishna Murthy, </a:t>
            </a:r>
            <a:r>
              <a:rPr lang="en-US" sz="1600" dirty="0" err="1">
                <a:latin typeface="Segoe UI Light"/>
                <a:cs typeface="Segoe UI Light"/>
              </a:rPr>
              <a:t>Kerem</a:t>
            </a:r>
            <a:r>
              <a:rPr lang="en-US" sz="1600" dirty="0">
                <a:latin typeface="Segoe UI Light"/>
                <a:cs typeface="Segoe UI Light"/>
              </a:rPr>
              <a:t> </a:t>
            </a:r>
            <a:r>
              <a:rPr lang="en-US" sz="1600" dirty="0" err="1">
                <a:latin typeface="Segoe UI Light"/>
                <a:cs typeface="Segoe UI Light"/>
              </a:rPr>
              <a:t>Öztürk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Agenda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AB91B2-9090-D68E-9645-C6CA2F99E198}"/>
              </a:ext>
            </a:extLst>
          </p:cNvPr>
          <p:cNvGrpSpPr/>
          <p:nvPr/>
        </p:nvGrpSpPr>
        <p:grpSpPr>
          <a:xfrm>
            <a:off x="1905000" y="2308785"/>
            <a:ext cx="8384239" cy="2240429"/>
            <a:chOff x="1825065" y="1938057"/>
            <a:chExt cx="8384239" cy="2240429"/>
          </a:xfrm>
        </p:grpSpPr>
        <p:pic>
          <p:nvPicPr>
            <p:cNvPr id="7" name="Graphic 3" descr="Badge 4 with solid fill">
              <a:extLst>
                <a:ext uri="{FF2B5EF4-FFF2-40B4-BE49-F238E27FC236}">
                  <a16:creationId xmlns:a16="http://schemas.microsoft.com/office/drawing/2014/main" id="{D5FF556A-8985-A940-00DB-919288F7B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88155" y="3264086"/>
              <a:ext cx="914400" cy="914400"/>
            </a:xfrm>
            <a:prstGeom prst="rect">
              <a:avLst/>
            </a:prstGeom>
          </p:spPr>
        </p:pic>
        <p:pic>
          <p:nvPicPr>
            <p:cNvPr id="9" name="Graphic 6" descr="Badge 3 with solid fill">
              <a:extLst>
                <a:ext uri="{FF2B5EF4-FFF2-40B4-BE49-F238E27FC236}">
                  <a16:creationId xmlns:a16="http://schemas.microsoft.com/office/drawing/2014/main" id="{3B14B62F-8C3C-EEFA-7379-4088A56DD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0667" y="325829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7" descr="Badge with solid fill">
              <a:extLst>
                <a:ext uri="{FF2B5EF4-FFF2-40B4-BE49-F238E27FC236}">
                  <a16:creationId xmlns:a16="http://schemas.microsoft.com/office/drawing/2014/main" id="{26BA78F5-C1FB-122D-E2D1-84810574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83799" y="1938057"/>
              <a:ext cx="914400" cy="914400"/>
            </a:xfrm>
            <a:prstGeom prst="rect">
              <a:avLst/>
            </a:prstGeom>
          </p:spPr>
        </p:pic>
        <p:pic>
          <p:nvPicPr>
            <p:cNvPr id="13" name="Graphic 8" descr="Badge 1 with solid fill">
              <a:extLst>
                <a:ext uri="{FF2B5EF4-FFF2-40B4-BE49-F238E27FC236}">
                  <a16:creationId xmlns:a16="http://schemas.microsoft.com/office/drawing/2014/main" id="{6F3AEEBB-17DB-E4DE-B81A-411488CD6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5065" y="1938617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07162A-32B1-4439-7692-186F7201365A}"/>
                </a:ext>
              </a:extLst>
            </p:cNvPr>
            <p:cNvSpPr txBox="1"/>
            <p:nvPr/>
          </p:nvSpPr>
          <p:spPr>
            <a:xfrm>
              <a:off x="2919413" y="2235200"/>
              <a:ext cx="2852738" cy="3698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Approach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F2D026-2C6A-098F-95E3-E10352E66DCD}"/>
                </a:ext>
              </a:extLst>
            </p:cNvPr>
            <p:cNvSpPr txBox="1"/>
            <p:nvPr/>
          </p:nvSpPr>
          <p:spPr>
            <a:xfrm>
              <a:off x="7174755" y="2235013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ea typeface="+mn-lt"/>
                  <a:cs typeface="+mn-lt"/>
                </a:rPr>
                <a:t>Notebooks overview</a:t>
              </a:r>
            </a:p>
            <a:p>
              <a:endParaRPr lang="en-US" dirty="0">
                <a:cs typeface="Segoe U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B09EE-B9F7-D766-45A7-E7C7F144A313}"/>
                </a:ext>
              </a:extLst>
            </p:cNvPr>
            <p:cNvSpPr txBox="1"/>
            <p:nvPr/>
          </p:nvSpPr>
          <p:spPr>
            <a:xfrm>
              <a:off x="2919413" y="3554413"/>
              <a:ext cx="2852738" cy="3698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Notebook contents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98AF3F-5F9E-80AD-0802-6CCA0F534611}"/>
                </a:ext>
              </a:extLst>
            </p:cNvPr>
            <p:cNvSpPr txBox="1"/>
            <p:nvPr/>
          </p:nvSpPr>
          <p:spPr>
            <a:xfrm>
              <a:off x="7174752" y="3516218"/>
              <a:ext cx="303455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ea typeface="+mn-lt"/>
                  <a:cs typeface="+mn-lt"/>
                </a:rPr>
                <a:t>Setup &amp; libraries installed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88698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7A96B-8AF6-CC1E-0A3B-97C03144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it about? </a:t>
            </a:r>
          </a:p>
          <a:p>
            <a:r>
              <a:rPr lang="en-US" dirty="0"/>
              <a:t>Getting to know the </a:t>
            </a:r>
            <a:r>
              <a:rPr lang="en-US" b="1" dirty="0"/>
              <a:t>practical</a:t>
            </a:r>
            <a:r>
              <a:rPr lang="en-US" dirty="0"/>
              <a:t> and </a:t>
            </a:r>
            <a:r>
              <a:rPr lang="en-US" b="1" dirty="0"/>
              <a:t>theoretical</a:t>
            </a:r>
            <a:r>
              <a:rPr lang="en-US" dirty="0"/>
              <a:t> approach to data visualization using Python. </a:t>
            </a:r>
          </a:p>
          <a:p>
            <a:endParaRPr lang="en-US" dirty="0"/>
          </a:p>
          <a:p>
            <a:r>
              <a:rPr lang="en-US" b="1" dirty="0"/>
              <a:t>What exactly will I learn? </a:t>
            </a:r>
          </a:p>
          <a:p>
            <a:r>
              <a:rPr lang="en-US" dirty="0"/>
              <a:t>Using established </a:t>
            </a:r>
            <a:r>
              <a:rPr lang="en-US" b="1" dirty="0"/>
              <a:t>packages for visualizing data </a:t>
            </a:r>
            <a:r>
              <a:rPr lang="en-US" dirty="0"/>
              <a:t>such as matplotlib and seaborn, among others, as well as </a:t>
            </a:r>
            <a:r>
              <a:rPr lang="en-US" b="1" dirty="0"/>
              <a:t>tips for general data visualization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How do I learn all this?</a:t>
            </a:r>
          </a:p>
          <a:p>
            <a:r>
              <a:rPr lang="en-US" dirty="0"/>
              <a:t>After a lecture part to execute and </a:t>
            </a:r>
            <a:r>
              <a:rPr lang="en-US" b="1" dirty="0"/>
              <a:t>try out the code snippets </a:t>
            </a:r>
            <a:r>
              <a:rPr lang="en-US" dirty="0"/>
              <a:t>by yourself, the lab part will include tasks that you have to solve by yourself and </a:t>
            </a:r>
            <a:r>
              <a:rPr lang="en-US" b="1" dirty="0"/>
              <a:t>apply what you have learned</a:t>
            </a:r>
            <a:r>
              <a:rPr lang="en-US" dirty="0"/>
              <a:t>. After working out the notebooks, you should have the basics of data visualization with Python!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54DC6-838C-D6E4-E972-0131D400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804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C72861-CB8E-CACC-C005-430343E71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284" y="2642419"/>
            <a:ext cx="1576849" cy="1576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41BCE3-8502-7A2A-4E53-5B9D4063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Notebooks overview</a:t>
            </a:r>
            <a:endParaRPr lang="en-US" dirty="0"/>
          </a:p>
        </p:txBody>
      </p:sp>
      <p:pic>
        <p:nvPicPr>
          <p:cNvPr id="5" name="Graphic 5" descr="Closed book outline">
            <a:extLst>
              <a:ext uri="{FF2B5EF4-FFF2-40B4-BE49-F238E27FC236}">
                <a16:creationId xmlns:a16="http://schemas.microsoft.com/office/drawing/2014/main" id="{26208421-6AE0-3E1B-D618-7E51DDFC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753" y="1601839"/>
            <a:ext cx="724930" cy="695073"/>
          </a:xfrm>
          <a:prstGeom prst="rect">
            <a:avLst/>
          </a:prstGeom>
        </p:spPr>
      </p:pic>
      <p:pic>
        <p:nvPicPr>
          <p:cNvPr id="6" name="Graphic 5" descr="Closed book outline">
            <a:extLst>
              <a:ext uri="{FF2B5EF4-FFF2-40B4-BE49-F238E27FC236}">
                <a16:creationId xmlns:a16="http://schemas.microsoft.com/office/drawing/2014/main" id="{206A431B-354F-C049-575B-CBBE3509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616" y="3078869"/>
            <a:ext cx="724930" cy="695073"/>
          </a:xfrm>
          <a:prstGeom prst="rect">
            <a:avLst/>
          </a:prstGeom>
        </p:spPr>
      </p:pic>
      <p:pic>
        <p:nvPicPr>
          <p:cNvPr id="7" name="Graphic 5" descr="Closed book outline">
            <a:extLst>
              <a:ext uri="{FF2B5EF4-FFF2-40B4-BE49-F238E27FC236}">
                <a16:creationId xmlns:a16="http://schemas.microsoft.com/office/drawing/2014/main" id="{7DA7A4DD-D4CD-2A5C-8D2F-4EF638B3A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616" y="4555900"/>
            <a:ext cx="724930" cy="695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D38DBF-5EC2-46D3-B9F2-32F481D58C16}"/>
              </a:ext>
            </a:extLst>
          </p:cNvPr>
          <p:cNvSpPr txBox="1"/>
          <p:nvPr/>
        </p:nvSpPr>
        <p:spPr>
          <a:xfrm>
            <a:off x="6000683" y="1796573"/>
            <a:ext cx="4297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1. Lecture</a:t>
            </a:r>
            <a:r>
              <a:rPr lang="en-US" sz="1400" dirty="0">
                <a:cs typeface="Segoe UI"/>
              </a:rPr>
              <a:t> 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(</a:t>
            </a:r>
            <a:r>
              <a:rPr lang="en-US" sz="1400" i="1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1.Data_Visualization_Lecture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3BB12-84F9-E1F6-288E-4543F7105D96}"/>
              </a:ext>
            </a:extLst>
          </p:cNvPr>
          <p:cNvSpPr txBox="1"/>
          <p:nvPr/>
        </p:nvSpPr>
        <p:spPr>
          <a:xfrm>
            <a:off x="6000683" y="3269773"/>
            <a:ext cx="3602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2. Lab 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(</a:t>
            </a:r>
            <a:r>
              <a:rPr lang="en-US" sz="1400" i="1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2.Data_Visualization_Lab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2A8E8-FB21-8520-24A6-72B5D54BE6D9}"/>
              </a:ext>
            </a:extLst>
          </p:cNvPr>
          <p:cNvSpPr txBox="1"/>
          <p:nvPr/>
        </p:nvSpPr>
        <p:spPr>
          <a:xfrm>
            <a:off x="6000683" y="4751439"/>
            <a:ext cx="5544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"/>
              </a:rPr>
              <a:t>3. Lab Solutions</a:t>
            </a:r>
            <a:r>
              <a:rPr lang="en-US" sz="1400" dirty="0">
                <a:cs typeface="Segoe UI"/>
              </a:rPr>
              <a:t> 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(</a:t>
            </a:r>
            <a:r>
              <a:rPr lang="en-US" sz="1400" i="1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3.Data_Visualization_Lab_Solutions</a:t>
            </a: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535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6157C-0E00-76A2-5017-C451209D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Notebook contents – 1. Lecture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3DDE2-D6B0-C49B-35EC-4203F2039D7A}"/>
              </a:ext>
            </a:extLst>
          </p:cNvPr>
          <p:cNvGrpSpPr/>
          <p:nvPr/>
        </p:nvGrpSpPr>
        <p:grpSpPr>
          <a:xfrm>
            <a:off x="1241323" y="2036097"/>
            <a:ext cx="9709354" cy="2780413"/>
            <a:chOff x="1245419" y="2970161"/>
            <a:chExt cx="9709354" cy="2780413"/>
          </a:xfrm>
        </p:grpSpPr>
        <p:pic>
          <p:nvPicPr>
            <p:cNvPr id="5" name="Graphic 5" descr="Teacher with solid fill">
              <a:extLst>
                <a:ext uri="{FF2B5EF4-FFF2-40B4-BE49-F238E27FC236}">
                  <a16:creationId xmlns:a16="http://schemas.microsoft.com/office/drawing/2014/main" id="{D4E0A108-7B5A-08F9-87A4-740C207C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66787" y="2974258"/>
              <a:ext cx="914400" cy="914400"/>
            </a:xfrm>
            <a:prstGeom prst="rect">
              <a:avLst/>
            </a:prstGeom>
          </p:spPr>
        </p:pic>
        <p:pic>
          <p:nvPicPr>
            <p:cNvPr id="6" name="Graphic 6" descr="Programmer female with solid fill">
              <a:extLst>
                <a:ext uri="{FF2B5EF4-FFF2-40B4-BE49-F238E27FC236}">
                  <a16:creationId xmlns:a16="http://schemas.microsoft.com/office/drawing/2014/main" id="{5A101FF3-898E-035A-8069-A1D558F5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49768" y="2970161"/>
              <a:ext cx="914400" cy="914400"/>
            </a:xfrm>
            <a:prstGeom prst="rect">
              <a:avLst/>
            </a:prstGeom>
          </p:spPr>
        </p:pic>
        <p:pic>
          <p:nvPicPr>
            <p:cNvPr id="7" name="Graphic 7" descr="Scatterplot with solid fill">
              <a:extLst>
                <a:ext uri="{FF2B5EF4-FFF2-40B4-BE49-F238E27FC236}">
                  <a16:creationId xmlns:a16="http://schemas.microsoft.com/office/drawing/2014/main" id="{AF2EFD2A-96CF-E5B7-3AAA-BED1B7536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7535" y="2974258"/>
              <a:ext cx="914400" cy="914400"/>
            </a:xfrm>
            <a:prstGeom prst="rect">
              <a:avLst/>
            </a:prstGeom>
          </p:spPr>
        </p:pic>
        <p:pic>
          <p:nvPicPr>
            <p:cNvPr id="8" name="Graphic 8" descr="Books with solid fill">
              <a:extLst>
                <a:ext uri="{FF2B5EF4-FFF2-40B4-BE49-F238E27FC236}">
                  <a16:creationId xmlns:a16="http://schemas.microsoft.com/office/drawing/2014/main" id="{BF13E8C3-751D-C197-7D82-69AC1668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2748" y="2970161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D9DA0-5B9E-8E88-E628-01A35DDF60C4}"/>
                </a:ext>
              </a:extLst>
            </p:cNvPr>
            <p:cNvSpPr txBox="1"/>
            <p:nvPr/>
          </p:nvSpPr>
          <p:spPr>
            <a:xfrm>
              <a:off x="1245419" y="4088581"/>
              <a:ext cx="1845394" cy="13542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Segoe UI Light"/>
                  <a:cs typeface="Segoe UI Light"/>
                </a:rPr>
                <a:t>Introduction to the theory of data visualization for the later tasks </a:t>
              </a:r>
              <a:endParaRPr lang="en-US" sz="1600">
                <a:ea typeface="+mn-lt"/>
                <a:cs typeface="+mn-lt"/>
              </a:endParaRPr>
            </a:p>
            <a:p>
              <a:pPr algn="l"/>
              <a:endParaRPr lang="en-US" dirty="0">
                <a:cs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4E71D4-EF4B-386D-1A67-54F5C7B68B45}"/>
                </a:ext>
              </a:extLst>
            </p:cNvPr>
            <p:cNvSpPr txBox="1"/>
            <p:nvPr/>
          </p:nvSpPr>
          <p:spPr>
            <a:xfrm>
              <a:off x="3855349" y="4088581"/>
              <a:ext cx="1866838" cy="14095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Segoe UI Light"/>
                  <a:cs typeface="Segoe UI Light"/>
                </a:rPr>
                <a:t>Presentation of the libraries Matplotlib, Seaborn and </a:t>
              </a:r>
              <a:r>
                <a:rPr lang="en-US" sz="1600" dirty="0" err="1">
                  <a:latin typeface="Segoe UI Light"/>
                  <a:cs typeface="Segoe UI Light"/>
                </a:rPr>
                <a:t>Plotly</a:t>
              </a:r>
              <a:r>
                <a:rPr lang="en-US" sz="1600" dirty="0">
                  <a:latin typeface="Segoe UI Light"/>
                  <a:cs typeface="Segoe UI Light"/>
                </a:rPr>
                <a:t> </a:t>
              </a:r>
              <a:endParaRPr lang="en-US" sz="1600">
                <a:ea typeface="+mn-lt"/>
                <a:cs typeface="+mn-lt"/>
              </a:endParaRPr>
            </a:p>
            <a:p>
              <a:endParaRPr lang="en-US" dirty="0">
                <a:latin typeface="Segoe UI Light"/>
                <a:ea typeface="+mn-lt"/>
                <a:cs typeface="Segoe UI Light"/>
              </a:endParaRPr>
            </a:p>
            <a:p>
              <a:pPr algn="l"/>
              <a:endParaRPr lang="en-US" dirty="0">
                <a:cs typeface="Segoe U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9196B0-70BB-9827-9A88-90335183D187}"/>
                </a:ext>
              </a:extLst>
            </p:cNvPr>
            <p:cNvSpPr txBox="1"/>
            <p:nvPr/>
          </p:nvSpPr>
          <p:spPr>
            <a:xfrm>
              <a:off x="9094209" y="4088581"/>
              <a:ext cx="1860564" cy="16619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Segoe UI Light"/>
                  <a:cs typeface="Segoe UI Light"/>
                </a:rPr>
                <a:t>Comments and explanations to the code</a:t>
              </a:r>
              <a:endParaRPr lang="en-US" sz="1600">
                <a:ea typeface="+mn-lt"/>
                <a:cs typeface="+mn-lt"/>
              </a:endParaRPr>
            </a:p>
            <a:p>
              <a:endParaRPr lang="en-US" dirty="0">
                <a:latin typeface="Segoe UI Light"/>
                <a:ea typeface="+mn-lt"/>
                <a:cs typeface="Segoe UI Light"/>
              </a:endParaRPr>
            </a:p>
            <a:p>
              <a:endParaRPr lang="en-US" dirty="0">
                <a:latin typeface="Segoe UI Light"/>
                <a:ea typeface="+mn-lt"/>
                <a:cs typeface="Segoe UI Light"/>
              </a:endParaRPr>
            </a:p>
            <a:p>
              <a:pPr algn="l"/>
              <a:endParaRPr lang="en-US" dirty="0">
                <a:cs typeface="Segoe U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A4DE21-1700-39A8-1CFD-5AF388DBA0F5}"/>
                </a:ext>
              </a:extLst>
            </p:cNvPr>
            <p:cNvSpPr txBox="1"/>
            <p:nvPr/>
          </p:nvSpPr>
          <p:spPr>
            <a:xfrm>
              <a:off x="6452197" y="4080388"/>
              <a:ext cx="1909556" cy="16619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Segoe UI Light"/>
                  <a:cs typeface="Segoe UI Light"/>
                </a:rPr>
                <a:t>Code snippets to run and understand yourself</a:t>
              </a:r>
              <a:endParaRPr lang="en-US" sz="1600">
                <a:ea typeface="+mn-lt"/>
                <a:cs typeface="+mn-lt"/>
              </a:endParaRPr>
            </a:p>
            <a:p>
              <a:endParaRPr lang="en-US" dirty="0">
                <a:latin typeface="Segoe UI Light"/>
                <a:ea typeface="+mn-lt"/>
                <a:cs typeface="Segoe UI Light"/>
              </a:endParaRPr>
            </a:p>
            <a:p>
              <a:endParaRPr lang="en-US" dirty="0">
                <a:latin typeface="Segoe UI Light"/>
                <a:ea typeface="+mn-lt"/>
                <a:cs typeface="Segoe UI Light"/>
              </a:endParaRPr>
            </a:p>
            <a:p>
              <a:pPr algn="l"/>
              <a:endParaRPr lang="en-US" dirty="0"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477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6157C-0E00-76A2-5017-C451209D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Notebook contents – 2. Lab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495C2-F0CB-EC80-9C88-6FE8D0C5195D}"/>
              </a:ext>
            </a:extLst>
          </p:cNvPr>
          <p:cNvGrpSpPr/>
          <p:nvPr/>
        </p:nvGrpSpPr>
        <p:grpSpPr>
          <a:xfrm>
            <a:off x="803088" y="2473325"/>
            <a:ext cx="10583433" cy="1629169"/>
            <a:chOff x="709079" y="2473325"/>
            <a:chExt cx="10583433" cy="1629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D760DE-1E67-A8C5-CC93-23C7DF98D516}"/>
                </a:ext>
              </a:extLst>
            </p:cNvPr>
            <p:cNvSpPr txBox="1"/>
            <p:nvPr/>
          </p:nvSpPr>
          <p:spPr>
            <a:xfrm>
              <a:off x="8915371" y="3518954"/>
              <a:ext cx="237714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ea typeface="+mn-lt"/>
                  <a:cs typeface="+mn-lt"/>
                </a:rPr>
                <a:t>Data Visualization Tips</a:t>
              </a:r>
              <a:endParaRPr lang="en-US" sz="1600" dirty="0">
                <a:cs typeface="Segoe U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F4514A-4C8A-5901-A6CC-CD1A5619CF38}"/>
                </a:ext>
              </a:extLst>
            </p:cNvPr>
            <p:cNvSpPr txBox="1"/>
            <p:nvPr/>
          </p:nvSpPr>
          <p:spPr>
            <a:xfrm>
              <a:off x="4985810" y="3517719"/>
              <a:ext cx="219037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ea typeface="+mn-lt"/>
                  <a:cs typeface="+mn-lt"/>
                </a:rPr>
                <a:t>Here you can practice coding yourself </a:t>
              </a:r>
              <a:endParaRPr lang="en-US" sz="1600">
                <a:cs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1B1027-0605-9890-943E-99717FA2062C}"/>
                </a:ext>
              </a:extLst>
            </p:cNvPr>
            <p:cNvSpPr txBox="1"/>
            <p:nvPr/>
          </p:nvSpPr>
          <p:spPr>
            <a:xfrm>
              <a:off x="709079" y="3515851"/>
              <a:ext cx="275067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ea typeface="+mn-lt"/>
                  <a:cs typeface="+mn-lt"/>
                </a:rPr>
                <a:t>Includes tasks for importing and visualizing data </a:t>
              </a:r>
              <a:endParaRPr lang="en-US" sz="1600">
                <a:cs typeface="Segoe UI"/>
              </a:endParaRPr>
            </a:p>
          </p:txBody>
        </p:sp>
        <p:pic>
          <p:nvPicPr>
            <p:cNvPr id="2" name="Graphic 3" descr="Brainstorm with solid fill">
              <a:extLst>
                <a:ext uri="{FF2B5EF4-FFF2-40B4-BE49-F238E27FC236}">
                  <a16:creationId xmlns:a16="http://schemas.microsoft.com/office/drawing/2014/main" id="{84B118DB-CC68-8B8C-4C8B-3AFD1529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51066" y="2473325"/>
              <a:ext cx="914400" cy="914400"/>
            </a:xfrm>
            <a:prstGeom prst="rect">
              <a:avLst/>
            </a:prstGeom>
          </p:spPr>
        </p:pic>
        <p:pic>
          <p:nvPicPr>
            <p:cNvPr id="4" name="Graphic 6" descr="Laptop with solid fill">
              <a:extLst>
                <a:ext uri="{FF2B5EF4-FFF2-40B4-BE49-F238E27FC236}">
                  <a16:creationId xmlns:a16="http://schemas.microsoft.com/office/drawing/2014/main" id="{B4D5C4BA-B607-4EB7-8F92-ECD2E199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0294" y="2473325"/>
              <a:ext cx="914400" cy="914400"/>
            </a:xfrm>
            <a:prstGeom prst="rect">
              <a:avLst/>
            </a:prstGeom>
          </p:spPr>
        </p:pic>
        <p:pic>
          <p:nvPicPr>
            <p:cNvPr id="7" name="Graphic 7" descr="Clipboard Checked with solid fill">
              <a:extLst>
                <a:ext uri="{FF2B5EF4-FFF2-40B4-BE49-F238E27FC236}">
                  <a16:creationId xmlns:a16="http://schemas.microsoft.com/office/drawing/2014/main" id="{E7B04E4E-382F-9756-B95E-D8A83912A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9149" y="24733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3145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6157C-0E00-76A2-5017-C451209D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Notebook contents – 3. Lab Solutions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C3B212-0FD4-EA7B-7B15-F17754E1D93D}"/>
              </a:ext>
            </a:extLst>
          </p:cNvPr>
          <p:cNvGrpSpPr/>
          <p:nvPr/>
        </p:nvGrpSpPr>
        <p:grpSpPr>
          <a:xfrm>
            <a:off x="2680010" y="2973294"/>
            <a:ext cx="6894109" cy="2225036"/>
            <a:chOff x="2650315" y="2973294"/>
            <a:chExt cx="6894109" cy="22250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E8C301-B337-C274-9163-7A086D37CC91}"/>
                </a:ext>
              </a:extLst>
            </p:cNvPr>
            <p:cNvSpPr txBox="1"/>
            <p:nvPr/>
          </p:nvSpPr>
          <p:spPr>
            <a:xfrm>
              <a:off x="7017871" y="4089400"/>
              <a:ext cx="2526553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ea typeface="+mn-lt"/>
                  <a:cs typeface="+mn-lt"/>
                </a:rPr>
                <a:t>For each task you will find one or more solution alternatives </a:t>
              </a:r>
              <a:endParaRPr lang="en-US" sz="1600" dirty="0">
                <a:cs typeface="Segoe U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6D05BB-6CFF-D0E1-0D31-68900F298C56}"/>
                </a:ext>
              </a:extLst>
            </p:cNvPr>
            <p:cNvSpPr txBox="1"/>
            <p:nvPr/>
          </p:nvSpPr>
          <p:spPr>
            <a:xfrm>
              <a:off x="2650315" y="4090334"/>
              <a:ext cx="2526553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ea typeface="+mn-lt"/>
                  <a:cs typeface="+mn-lt"/>
                </a:rPr>
                <a:t>Here you can find the solution codes for the tasks</a:t>
              </a:r>
              <a:endParaRPr lang="en-US" sz="1600" b="1" dirty="0">
                <a:cs typeface="Segoe UI"/>
              </a:endParaRPr>
            </a:p>
            <a:p>
              <a:pPr algn="l"/>
              <a:endParaRPr lang="en-US" dirty="0">
                <a:cs typeface="Segoe UI"/>
              </a:endParaRPr>
            </a:p>
          </p:txBody>
        </p:sp>
        <p:pic>
          <p:nvPicPr>
            <p:cNvPr id="6" name="Graphic 6" descr="Fork In Road with solid fill">
              <a:extLst>
                <a:ext uri="{FF2B5EF4-FFF2-40B4-BE49-F238E27FC236}">
                  <a16:creationId xmlns:a16="http://schemas.microsoft.com/office/drawing/2014/main" id="{4AC17BDA-705E-D199-2C25-E8BB45205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24196" y="2973294"/>
              <a:ext cx="914400" cy="914400"/>
            </a:xfrm>
            <a:prstGeom prst="rect">
              <a:avLst/>
            </a:prstGeom>
          </p:spPr>
        </p:pic>
        <p:pic>
          <p:nvPicPr>
            <p:cNvPr id="7" name="Graphic 7" descr="Lightbulb with solid fill">
              <a:extLst>
                <a:ext uri="{FF2B5EF4-FFF2-40B4-BE49-F238E27FC236}">
                  <a16:creationId xmlns:a16="http://schemas.microsoft.com/office/drawing/2014/main" id="{75980D42-57BC-4F71-D4AA-F4B5DF3E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56392" y="297329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2258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4440B0-B951-0F04-E309-4FA79C0E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latin typeface="Segoe UI Light"/>
                <a:cs typeface="Segoe UI Light"/>
              </a:rPr>
              <a:t>Downloaded Python with Anaconda</a:t>
            </a:r>
            <a:r>
              <a:rPr lang="en-US" sz="1600" b="1" dirty="0">
                <a:latin typeface="Segoe UI Light"/>
                <a:cs typeface="Segoe UI Light"/>
              </a:rPr>
              <a:t> </a:t>
            </a:r>
            <a:r>
              <a:rPr lang="en-US" sz="1600" dirty="0">
                <a:latin typeface="Segoe UI Light"/>
                <a:cs typeface="Segoe UI Light"/>
              </a:rPr>
              <a:t>- </a:t>
            </a:r>
            <a:r>
              <a:rPr lang="en-US" sz="1600" dirty="0">
                <a:latin typeface="Segoe UI Light"/>
                <a:cs typeface="Segoe UI Light"/>
                <a:hlinkClick r:id="rId2"/>
              </a:rPr>
              <a:t>https://www.anaconda.com/</a:t>
            </a:r>
            <a:r>
              <a:rPr lang="en-US" sz="1600" dirty="0">
                <a:latin typeface="Segoe UI Light"/>
                <a:cs typeface="Segoe UI Light"/>
              </a:rPr>
              <a:t> 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>
                <a:latin typeface="Segoe UI Light"/>
                <a:cs typeface="Segoe UI Light"/>
              </a:rPr>
              <a:t>Additional imported packages:</a:t>
            </a:r>
            <a:r>
              <a:rPr lang="en-US" sz="1600" dirty="0">
                <a:latin typeface="Segoe UI Light"/>
                <a:cs typeface="Segoe UI Light"/>
              </a:rPr>
              <a:t> </a:t>
            </a:r>
            <a:endParaRPr lang="en-US" sz="1600" dirty="0"/>
          </a:p>
          <a:p>
            <a:pPr marL="342900" indent="-342900"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Plotly</a:t>
            </a:r>
            <a:r>
              <a:rPr lang="en-US" sz="1600" dirty="0">
                <a:latin typeface="Segoe UI Light"/>
                <a:cs typeface="Segoe UI Light"/>
              </a:rPr>
              <a:t> </a:t>
            </a:r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UMAP</a:t>
            </a:r>
          </a:p>
          <a:p>
            <a:endParaRPr lang="en-US" sz="1600" dirty="0"/>
          </a:p>
          <a:p>
            <a:r>
              <a:rPr lang="en-US" sz="1600" b="1" dirty="0">
                <a:latin typeface="Segoe UI Light"/>
                <a:cs typeface="Segoe UI Light"/>
              </a:rPr>
              <a:t>Required data:</a:t>
            </a:r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climate_change.csv </a:t>
            </a:r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countries.csv </a:t>
            </a:r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medals_by_country_2016.csv </a:t>
            </a:r>
            <a:endParaRPr lang="en-US" sz="1600" dirty="0"/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penguins.csv </a:t>
            </a:r>
            <a:endParaRPr lang="en-US" sz="1600" dirty="0"/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summer2016.csv </a:t>
            </a:r>
            <a:endParaRPr lang="en-US" sz="1600" dirty="0"/>
          </a:p>
          <a:p>
            <a:pPr marL="342900" indent="-342900">
              <a:buChar char="•"/>
            </a:pPr>
            <a:r>
              <a:rPr lang="en-US" sz="1600" dirty="0">
                <a:latin typeface="Segoe UI Light"/>
                <a:cs typeface="Segoe UI Light"/>
              </a:rPr>
              <a:t>house_prices.csv 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113BC-F073-5635-DDB4-4C0EAEEA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Setup &amp; libraries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83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BOX" val="Text"/>
</p:tagLst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2BE89081-1CAF-4409-B1CC-AB53B5AB20CE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703B9594-7402-4185-9723-B4F9B46453E9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02B050C9-55E8-4DCB-A3C8-4CF878C8953C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A5C4D7DD-09B0-40AD-B3C7-F6CAEEBCBC57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0331685A-A6A8-4EDC-B6AB-E7F46B0B011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03C18-8CA8-4E85-8FD3-26F080DC8A4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9335a93-80a2-48a2-b3b1-f461dbecda32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73bbfa91-3bce-408d-a6a0-1e135103fe0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6EFF11-AF66-4BB3-9C04-A48AE4889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95042-2449-4d99-bd9b-f7300a86ca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3504</TotalTime>
  <Words>319</Words>
  <Application>Microsoft Office PowerPoint</Application>
  <PresentationFormat>Widescreen</PresentationFormat>
  <Paragraphs>49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Segoe UI Semilight</vt:lpstr>
      <vt:lpstr>Highly Confidential</vt:lpstr>
      <vt:lpstr>Confidential</vt:lpstr>
      <vt:lpstr>Restricted</vt:lpstr>
      <vt:lpstr>Unrestricted</vt:lpstr>
      <vt:lpstr>End Slides</vt:lpstr>
      <vt:lpstr>PowerPoint Presentation</vt:lpstr>
      <vt:lpstr>Agenda</vt:lpstr>
      <vt:lpstr>Approach</vt:lpstr>
      <vt:lpstr>Notebooks overview</vt:lpstr>
      <vt:lpstr>Notebook contents – 1. Lecture</vt:lpstr>
      <vt:lpstr>Notebook contents – 2. Lab</vt:lpstr>
      <vt:lpstr>Notebook contents – 3. Lab Solutions</vt:lpstr>
      <vt:lpstr>Setup &amp; libraries installed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Kerem Öztürk</dc:creator>
  <cp:keywords/>
  <dc:description/>
  <cp:lastModifiedBy>Sahana Krishna Murthy</cp:lastModifiedBy>
  <cp:revision>395</cp:revision>
  <dcterms:created xsi:type="dcterms:W3CDTF">2022-04-13T10:11:42Z</dcterms:created>
  <dcterms:modified xsi:type="dcterms:W3CDTF">2022-07-28T08:29:17Z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iteId">
    <vt:lpwstr>cf36141c-ddd7-45a7-b073-111f66d0b30c</vt:lpwstr>
  </property>
  <property fmtid="{D5CDD505-2E9C-101B-9397-08002B2CF9AE}" pid="4" name="MSIP_Label_5fae8262-b78e-4366-8929-a5d6aac95320_Owner">
    <vt:lpwstr>courteney.malon@avanade.com</vt:lpwstr>
  </property>
  <property fmtid="{D5CDD505-2E9C-101B-9397-08002B2CF9AE}" pid="5" name="MSIP_Label_5fae8262-b78e-4366-8929-a5d6aac95320_SetDate">
    <vt:lpwstr>2021-12-20T14:57:38Z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Application">
    <vt:lpwstr>Microsoft Azure Information Protection</vt:lpwstr>
  </property>
  <property fmtid="{D5CDD505-2E9C-101B-9397-08002B2CF9AE}" pid="8" name="MSIP_Label_5fae8262-b78e-4366-8929-a5d6aac95320_Parent">
    <vt:lpwstr>236020b0-6d69-48c1-9bb5-c586c1062b70</vt:lpwstr>
  </property>
  <property fmtid="{D5CDD505-2E9C-101B-9397-08002B2CF9AE}" pid="9" name="MSIP_Label_5fae8262-b78e-4366-8929-a5d6aac95320_Extended_MSFT_Method">
    <vt:lpwstr>Automatic</vt:lpwstr>
  </property>
  <property fmtid="{D5CDD505-2E9C-101B-9397-08002B2CF9AE}" pid="10" name="ContentTypeId">
    <vt:lpwstr>0x01010010DBE25014007C43AB29127536D2A5D2</vt:lpwstr>
  </property>
  <property fmtid="{D5CDD505-2E9C-101B-9397-08002B2CF9AE}" pid="11" name="MSIP_Label_5fae8262-b78e-4366-8929-a5d6aac95320_Method">
    <vt:lpwstr>Standard</vt:lpwstr>
  </property>
  <property fmtid="{D5CDD505-2E9C-101B-9397-08002B2CF9AE}" pid="12" name="MSIP_Label_5fae8262-b78e-4366-8929-a5d6aac95320_ContentBits">
    <vt:lpwstr>0</vt:lpwstr>
  </property>
</Properties>
</file>